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1"/>
  </p:notesMasterIdLst>
  <p:sldIdLst>
    <p:sldId id="256" r:id="rId2"/>
    <p:sldId id="312" r:id="rId3"/>
    <p:sldId id="307" r:id="rId4"/>
    <p:sldId id="309" r:id="rId5"/>
    <p:sldId id="311" r:id="rId6"/>
    <p:sldId id="313" r:id="rId7"/>
    <p:sldId id="269" r:id="rId8"/>
    <p:sldId id="320" r:id="rId9"/>
    <p:sldId id="332" r:id="rId10"/>
    <p:sldId id="270" r:id="rId11"/>
    <p:sldId id="292" r:id="rId12"/>
    <p:sldId id="291" r:id="rId13"/>
    <p:sldId id="272" r:id="rId14"/>
    <p:sldId id="296" r:id="rId15"/>
    <p:sldId id="300" r:id="rId16"/>
    <p:sldId id="299" r:id="rId17"/>
    <p:sldId id="298" r:id="rId18"/>
    <p:sldId id="325" r:id="rId19"/>
    <p:sldId id="326" r:id="rId20"/>
    <p:sldId id="321" r:id="rId21"/>
    <p:sldId id="319" r:id="rId22"/>
    <p:sldId id="328" r:id="rId23"/>
    <p:sldId id="330" r:id="rId24"/>
    <p:sldId id="322" r:id="rId25"/>
    <p:sldId id="323" r:id="rId26"/>
    <p:sldId id="289" r:id="rId27"/>
    <p:sldId id="281" r:id="rId28"/>
    <p:sldId id="306" r:id="rId29"/>
    <p:sldId id="26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1077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D7A05-B559-4C0B-BC38-A6494B453CA4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2C880-4649-40AA-9221-9FCBF9B4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0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Immune-checkpoint </a:t>
            </a:r>
            <a:r>
              <a:rPr lang="en-US" baseline="0" smtClean="0">
                <a:sym typeface="Wingdings" panose="05000000000000000000" pitchFamily="2" charset="2"/>
              </a:rPr>
              <a:t> block disease’s immune system inhibitors  allow immune system to attack tumor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01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2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76350"/>
            <a:ext cx="4937760" cy="45927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38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45927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74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8302"/>
            <a:ext cx="4937760" cy="38922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8302"/>
            <a:ext cx="4937760" cy="38922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7190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98600"/>
            <a:ext cx="11029615" cy="43601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5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19138" indent="-285750">
              <a:buSzPct val="80000"/>
              <a:buFont typeface="Courier New" panose="02070309020205020404" pitchFamily="49" charset="0"/>
              <a:buChar char="o"/>
              <a:defRPr sz="2000"/>
            </a:lvl2pPr>
            <a:lvl3pPr marL="985838" indent="-182563" defTabSz="985838"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5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5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4513"/>
            <a:ext cx="4937760" cy="48332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4514"/>
            <a:ext cx="4937760" cy="483325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71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9209"/>
            <a:ext cx="4937760" cy="40485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9209"/>
            <a:ext cx="4937760" cy="40485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74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6524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5884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26822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626822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84514"/>
            <a:ext cx="10058400" cy="4833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2DAE2E-A3A3-4E5B-8BC8-A236530B50C8}" type="datetimeFigureOut">
              <a:rPr lang="en-US" smtClean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88720" y="101237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0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41" r:id="rId12"/>
    <p:sldLayoutId id="2147483942" r:id="rId13"/>
    <p:sldLayoutId id="2147483716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5475" indent="-2667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70000"/>
        <a:buFont typeface="Courier New" panose="02070309020205020404" pitchFamily="49" charset="0"/>
        <a:buChar char="o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898525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850" y="1922463"/>
            <a:ext cx="8947150" cy="22431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Characterization </a:t>
            </a:r>
            <a:r>
              <a:rPr lang="en-US" sz="3600" dirty="0"/>
              <a:t>of mutational processes </a:t>
            </a:r>
            <a:r>
              <a:rPr lang="en-US" sz="3600" dirty="0" smtClean="0"/>
              <a:t>affecting </a:t>
            </a:r>
            <a:r>
              <a:rPr lang="en-US" sz="3600" dirty="0"/>
              <a:t>metastatic transformation in </a:t>
            </a:r>
            <a:r>
              <a:rPr lang="en-US" sz="3600" dirty="0" smtClean="0"/>
              <a:t>melanoma and the impact </a:t>
            </a:r>
            <a:r>
              <a:rPr lang="en-US" sz="3600" smtClean="0"/>
              <a:t>on </a:t>
            </a:r>
            <a:r>
              <a:rPr lang="en-US" sz="3600" smtClean="0"/>
              <a:t>therapy effectiveness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850" y="4800600"/>
            <a:ext cx="8947150" cy="113665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smtClean="0"/>
              <a:t>Doan Trang </a:t>
            </a:r>
            <a:r>
              <a:rPr lang="en-US" sz="1600" smtClean="0"/>
              <a:t>Laura </a:t>
            </a:r>
            <a:r>
              <a:rPr lang="en-US" sz="1600" dirty="0" smtClean="0"/>
              <a:t>Vo Ngoc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smtClean="0"/>
              <a:t>23</a:t>
            </a:r>
            <a:r>
              <a:rPr lang="en-US" sz="1600" smtClean="0"/>
              <a:t> </a:t>
            </a:r>
            <a:r>
              <a:rPr lang="en-US" sz="1600" dirty="0" smtClean="0"/>
              <a:t>August, 2018</a:t>
            </a: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23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4451" y="5695950"/>
            <a:ext cx="12293959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7" y="1076448"/>
            <a:ext cx="11563104" cy="5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 contributors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22126"/>
              </p:ext>
            </p:extLst>
          </p:nvPr>
        </p:nvGraphicFramePr>
        <p:xfrm>
          <a:off x="1556031" y="1214963"/>
          <a:ext cx="9140898" cy="5029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49170">
                  <a:extLst>
                    <a:ext uri="{9D8B030D-6E8A-4147-A177-3AD203B41FA5}">
                      <a16:colId xmlns:a16="http://schemas.microsoft.com/office/drawing/2014/main" val="2760686701"/>
                    </a:ext>
                  </a:extLst>
                </a:gridCol>
                <a:gridCol w="1738821">
                  <a:extLst>
                    <a:ext uri="{9D8B030D-6E8A-4147-A177-3AD203B41FA5}">
                      <a16:colId xmlns:a16="http://schemas.microsoft.com/office/drawing/2014/main" val="4272388645"/>
                    </a:ext>
                  </a:extLst>
                </a:gridCol>
                <a:gridCol w="5752907">
                  <a:extLst>
                    <a:ext uri="{9D8B030D-6E8A-4147-A177-3AD203B41FA5}">
                      <a16:colId xmlns:a16="http://schemas.microsoft.com/office/drawing/2014/main" val="4083166020"/>
                    </a:ext>
                  </a:extLst>
                </a:gridCol>
              </a:tblGrid>
              <a:tr h="34740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Sample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Signatures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Etiology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17417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 smtClean="0"/>
                        <a:t>SKCM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UV light exposure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6478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S1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248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Alkylating</a:t>
                      </a:r>
                      <a:r>
                        <a:rPr lang="en-US" sz="2400" baseline="0" dirty="0" smtClean="0"/>
                        <a:t> agents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7015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Unknown;</a:t>
                      </a:r>
                      <a:r>
                        <a:rPr lang="en-US" sz="2400" baseline="0" smtClean="0"/>
                        <a:t> strong transcriptional strand bias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924712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Defective DNA</a:t>
                      </a:r>
                      <a:r>
                        <a:rPr lang="en-US" sz="2400" baseline="0" dirty="0" smtClean="0"/>
                        <a:t>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1128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 smtClean="0"/>
                        <a:t>UVM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65281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S22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Aristolochi</a:t>
                      </a:r>
                      <a:r>
                        <a:rPr lang="en-US" sz="2400" baseline="0" dirty="0" smtClean="0"/>
                        <a:t>c acid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0951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S15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4352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DNA</a:t>
                      </a:r>
                      <a:r>
                        <a:rPr lang="en-US" sz="2400" baseline="0" dirty="0" smtClean="0"/>
                        <a:t> double-strand break repair failure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15794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8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7"/>
          <a:stretch/>
        </p:blipFill>
        <p:spPr>
          <a:xfrm>
            <a:off x="1993729" y="179493"/>
            <a:ext cx="2973785" cy="662964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3" r="33241"/>
          <a:stretch/>
        </p:blipFill>
        <p:spPr>
          <a:xfrm>
            <a:off x="5559039" y="179492"/>
            <a:ext cx="2915728" cy="66296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5"/>
          <a:stretch/>
        </p:blipFill>
        <p:spPr>
          <a:xfrm>
            <a:off x="8850701" y="179493"/>
            <a:ext cx="2920932" cy="6629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9372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538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48415" y="179492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3209"/>
            <a:ext cx="1784350" cy="6922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 rot="16200000">
            <a:off x="-2568930" y="3131430"/>
            <a:ext cx="6922209" cy="7257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METASTATIC SCORING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41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 smtClean="0"/>
              <a:t>Metastatic score correlates</a:t>
            </a:r>
            <a:br>
              <a:rPr lang="en-US" smtClean="0"/>
            </a:br>
            <a:r>
              <a:rPr lang="en-US" sz="2700" smtClean="0"/>
              <a:t>(primary SKCM)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87925"/>
            <a:ext cx="2688566" cy="368277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û"/>
            </a:pPr>
            <a:r>
              <a:rPr lang="en-US" sz="2000" smtClean="0"/>
              <a:t>Signature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8965721" y="1142412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Signature 1</a:t>
            </a:r>
          </a:p>
          <a:p>
            <a:pPr algn="ctr"/>
            <a:r>
              <a:rPr lang="en-US" smtClean="0"/>
              <a:t>Correlation coefficient = 0.16</a:t>
            </a:r>
          </a:p>
          <a:p>
            <a:pPr algn="ctr"/>
            <a:r>
              <a:rPr lang="en-US" smtClean="0"/>
              <a:t>p = 0.10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65721" y="4705557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Signature 7</a:t>
            </a:r>
          </a:p>
          <a:p>
            <a:pPr algn="ctr"/>
            <a:r>
              <a:rPr lang="en-US" smtClean="0"/>
              <a:t>Correlation coefficient = 0.14</a:t>
            </a:r>
          </a:p>
          <a:p>
            <a:pPr algn="ctr"/>
            <a:r>
              <a:rPr lang="en-US" smtClean="0"/>
              <a:t>p = 0.17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2" b="50291"/>
          <a:stretch/>
        </p:blipFill>
        <p:spPr>
          <a:xfrm>
            <a:off x="3694910" y="305234"/>
            <a:ext cx="5270811" cy="2966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05" r="33762"/>
          <a:stretch/>
        </p:blipFill>
        <p:spPr>
          <a:xfrm>
            <a:off x="3694910" y="3738113"/>
            <a:ext cx="5270811" cy="29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7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 smtClean="0"/>
              <a:t>Metastatic score correlates</a:t>
            </a:r>
            <a:br>
              <a:rPr lang="en-US" smtClean="0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87925"/>
            <a:ext cx="2688566" cy="368277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û"/>
            </a:pPr>
            <a:r>
              <a:rPr lang="en-US" sz="2000" smtClean="0"/>
              <a:t>Signature contributions</a:t>
            </a:r>
          </a:p>
          <a:p>
            <a:pPr marL="342900" indent="-342900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smtClean="0"/>
              <a:t>Signatures 1 and 7 </a:t>
            </a:r>
            <a:br>
              <a:rPr lang="en-US" sz="2000" smtClean="0"/>
            </a:br>
            <a:r>
              <a:rPr lang="en-US" sz="2000" smtClean="0"/>
              <a:t>in BRAF WT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9" name="Group 8"/>
          <p:cNvGrpSpPr/>
          <p:nvPr/>
        </p:nvGrpSpPr>
        <p:grpSpPr>
          <a:xfrm>
            <a:off x="3717914" y="302672"/>
            <a:ext cx="4255698" cy="6342083"/>
            <a:chOff x="3717914" y="302672"/>
            <a:chExt cx="4255698" cy="63420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3"/>
            <a:stretch/>
          </p:blipFill>
          <p:spPr>
            <a:xfrm>
              <a:off x="3717914" y="302672"/>
              <a:ext cx="4255698" cy="634208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738113" y="302672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113" y="3473713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21615" y="4505863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Signature 7</a:t>
            </a:r>
          </a:p>
          <a:p>
            <a:pPr algn="ctr"/>
            <a:r>
              <a:rPr lang="en-US" smtClean="0"/>
              <a:t>Correlation coefficient = 0.46</a:t>
            </a:r>
          </a:p>
          <a:p>
            <a:pPr algn="ctr"/>
            <a:r>
              <a:rPr lang="en-US" smtClean="0"/>
              <a:t>p = 0.02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21615" y="1326878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Signature 1</a:t>
            </a:r>
          </a:p>
          <a:p>
            <a:pPr algn="ctr"/>
            <a:r>
              <a:rPr lang="en-US" smtClean="0"/>
              <a:t>Correlation coefficient = 0.43</a:t>
            </a:r>
          </a:p>
          <a:p>
            <a:pPr algn="ctr"/>
            <a:r>
              <a:rPr lang="en-US" smtClean="0"/>
              <a:t>p = 0.03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4"/>
          <a:stretch/>
        </p:blipFill>
        <p:spPr>
          <a:xfrm>
            <a:off x="3717913" y="302671"/>
            <a:ext cx="4218388" cy="6342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 smtClean="0"/>
              <a:t>Metastatic score correlates</a:t>
            </a:r>
            <a:br>
              <a:rPr lang="en-US" smtClean="0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87925"/>
            <a:ext cx="2688566" cy="368277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û"/>
            </a:pPr>
            <a:r>
              <a:rPr lang="en-US" sz="2000"/>
              <a:t>Signature </a:t>
            </a:r>
            <a:r>
              <a:rPr lang="en-US" sz="2000" smtClean="0"/>
              <a:t>contributions</a:t>
            </a:r>
          </a:p>
          <a:p>
            <a:pPr marL="342900" indent="-342900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smtClean="0"/>
              <a:t>Signatures </a:t>
            </a:r>
            <a:r>
              <a:rPr lang="en-US" sz="2000"/>
              <a:t>1 and 7 </a:t>
            </a:r>
            <a:br>
              <a:rPr lang="en-US" sz="2000"/>
            </a:br>
            <a:r>
              <a:rPr lang="en-US" sz="2000"/>
              <a:t>in BRAF WT</a:t>
            </a:r>
          </a:p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"/>
            </a:pPr>
            <a:r>
              <a:rPr lang="en-US" sz="2000"/>
              <a:t>Signatures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in </a:t>
            </a:r>
            <a:r>
              <a:rPr lang="en-US" sz="2000"/>
              <a:t>BRAF mutant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8321615" y="1326878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Signature 1</a:t>
            </a:r>
          </a:p>
          <a:p>
            <a:pPr algn="ctr"/>
            <a:r>
              <a:rPr lang="en-US" smtClean="0"/>
              <a:t>Correlation coefficient = 0.41</a:t>
            </a:r>
          </a:p>
          <a:p>
            <a:pPr algn="ctr"/>
            <a:r>
              <a:rPr lang="en-US" smtClean="0"/>
              <a:t>p = 0.82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21615" y="4505863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Signature 7</a:t>
            </a:r>
          </a:p>
          <a:p>
            <a:pPr algn="ctr"/>
            <a:r>
              <a:rPr lang="en-US" smtClean="0"/>
              <a:t>Correlation coefficient = 0.11</a:t>
            </a:r>
          </a:p>
          <a:p>
            <a:pPr algn="ctr"/>
            <a:r>
              <a:rPr lang="en-US" smtClean="0"/>
              <a:t>p = 0.57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 smtClean="0"/>
              <a:t>Metastatic score correlates</a:t>
            </a:r>
            <a:br>
              <a:rPr lang="en-US" smtClean="0"/>
            </a:br>
            <a:r>
              <a:rPr lang="en-US" sz="2700" smtClean="0"/>
              <a:t>(all samples)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87925"/>
            <a:ext cx="2688566" cy="368277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û"/>
            </a:pPr>
            <a:r>
              <a:rPr lang="en-US" sz="2000"/>
              <a:t>Signature </a:t>
            </a:r>
            <a:r>
              <a:rPr lang="en-US" sz="2000" smtClean="0"/>
              <a:t>contributions</a:t>
            </a:r>
          </a:p>
          <a:p>
            <a:pPr marL="342900" indent="-342900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smtClean="0"/>
              <a:t>Signatures 1 and 7 </a:t>
            </a:r>
            <a:br>
              <a:rPr lang="en-US" sz="2000" smtClean="0"/>
            </a:br>
            <a:r>
              <a:rPr lang="en-US" sz="2000" smtClean="0"/>
              <a:t>in BRAF WT</a:t>
            </a:r>
          </a:p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"/>
            </a:pPr>
            <a:r>
              <a:rPr lang="en-US" sz="2000" smtClean="0"/>
              <a:t>Signatures </a:t>
            </a:r>
            <a:br>
              <a:rPr lang="en-US" sz="2000" smtClean="0"/>
            </a:br>
            <a:r>
              <a:rPr lang="en-US" sz="2000" smtClean="0"/>
              <a:t>in BRAF mutant</a:t>
            </a:r>
          </a:p>
          <a:p>
            <a:pPr marL="342900" indent="-342900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smtClean="0"/>
              <a:t>Schwann cell marker genes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14" name="Group 13"/>
          <p:cNvGrpSpPr/>
          <p:nvPr/>
        </p:nvGrpSpPr>
        <p:grpSpPr>
          <a:xfrm>
            <a:off x="3725176" y="0"/>
            <a:ext cx="8219534" cy="6858000"/>
            <a:chOff x="3725176" y="0"/>
            <a:chExt cx="8219534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176" y="0"/>
              <a:ext cx="68580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69" t="67144" r="17340" b="19998"/>
            <a:stretch/>
          </p:blipFill>
          <p:spPr>
            <a:xfrm>
              <a:off x="10800271" y="937404"/>
              <a:ext cx="1144439" cy="12479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8436634" y="4491487"/>
              <a:ext cx="1173192" cy="1242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477666" y="3617344"/>
            <a:ext cx="3105510" cy="313932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Primary SKCM</a:t>
            </a:r>
          </a:p>
          <a:p>
            <a:pPr algn="ctr"/>
            <a:r>
              <a:rPr lang="en-US" smtClean="0"/>
              <a:t>Correlation coefficient = 0.26</a:t>
            </a:r>
          </a:p>
          <a:p>
            <a:pPr algn="ctr"/>
            <a:r>
              <a:rPr lang="en-US" smtClean="0"/>
              <a:t>p = 0.05</a:t>
            </a:r>
          </a:p>
          <a:p>
            <a:pPr algn="ctr"/>
            <a:endParaRPr lang="en-US"/>
          </a:p>
          <a:p>
            <a:pPr algn="ctr"/>
            <a:r>
              <a:rPr lang="en-US" b="1" smtClean="0"/>
              <a:t>Metastatic SKCM</a:t>
            </a:r>
          </a:p>
          <a:p>
            <a:pPr algn="ctr"/>
            <a:r>
              <a:rPr lang="en-US" smtClean="0"/>
              <a:t>Correlation coefficient = 0.13</a:t>
            </a:r>
          </a:p>
          <a:p>
            <a:pPr algn="ctr"/>
            <a:r>
              <a:rPr lang="en-US" smtClean="0"/>
              <a:t>p = 0.002</a:t>
            </a:r>
          </a:p>
          <a:p>
            <a:pPr algn="ctr"/>
            <a:endParaRPr lang="en-US"/>
          </a:p>
          <a:p>
            <a:pPr algn="ctr"/>
            <a:r>
              <a:rPr lang="en-US" b="1" smtClean="0"/>
              <a:t>Primary UVM</a:t>
            </a:r>
          </a:p>
          <a:p>
            <a:pPr algn="ctr"/>
            <a:r>
              <a:rPr lang="en-US" smtClean="0"/>
              <a:t>Correlation coefficient = 0.19</a:t>
            </a:r>
          </a:p>
          <a:p>
            <a:pPr algn="ctr"/>
            <a:r>
              <a:rPr lang="en-US" smtClean="0"/>
              <a:t>p = 0.04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7859" y="1274552"/>
            <a:ext cx="4937760" cy="532477"/>
          </a:xfrm>
        </p:spPr>
        <p:txBody>
          <a:bodyPr/>
          <a:lstStyle/>
          <a:p>
            <a:pPr algn="ctr"/>
            <a:r>
              <a:rPr lang="en-US" smtClean="0"/>
              <a:t>Primary UVM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611620" y="1274552"/>
            <a:ext cx="4937760" cy="532477"/>
          </a:xfrm>
        </p:spPr>
        <p:txBody>
          <a:bodyPr/>
          <a:lstStyle/>
          <a:p>
            <a:pPr algn="ctr"/>
            <a:r>
              <a:rPr lang="en-US" smtClean="0"/>
              <a:t>PRIMARY SKCM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potential vs. survival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1794" y="1807029"/>
            <a:ext cx="5153996" cy="4141394"/>
            <a:chOff x="391064" y="1765540"/>
            <a:chExt cx="5153996" cy="41413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36"/>
            <a:stretch/>
          </p:blipFill>
          <p:spPr>
            <a:xfrm>
              <a:off x="466959" y="1874910"/>
              <a:ext cx="5078101" cy="403202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91064" y="1765540"/>
              <a:ext cx="356559" cy="385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300754" y="1807028"/>
            <a:ext cx="5064192" cy="4141395"/>
            <a:chOff x="6664784" y="1765539"/>
            <a:chExt cx="5064192" cy="414139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9"/>
            <a:stretch/>
          </p:blipFill>
          <p:spPr>
            <a:xfrm>
              <a:off x="6665357" y="1874910"/>
              <a:ext cx="5063619" cy="403202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664784" y="1765539"/>
              <a:ext cx="356559" cy="385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97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1" b="50833"/>
          <a:stretch/>
        </p:blipFill>
        <p:spPr>
          <a:xfrm>
            <a:off x="6300754" y="1807027"/>
            <a:ext cx="5034280" cy="3973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2" b="49537"/>
          <a:stretch/>
        </p:blipFill>
        <p:spPr>
          <a:xfrm>
            <a:off x="607688" y="1878499"/>
            <a:ext cx="5078101" cy="410782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7859" y="1274552"/>
            <a:ext cx="4937760" cy="532477"/>
          </a:xfrm>
        </p:spPr>
        <p:txBody>
          <a:bodyPr/>
          <a:lstStyle/>
          <a:p>
            <a:pPr algn="ctr"/>
            <a:r>
              <a:rPr lang="en-US" smtClean="0"/>
              <a:t>Primary SKCM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611620" y="1274552"/>
            <a:ext cx="4937760" cy="532477"/>
          </a:xfrm>
        </p:spPr>
        <p:txBody>
          <a:bodyPr/>
          <a:lstStyle/>
          <a:p>
            <a:pPr algn="ctr"/>
            <a:r>
              <a:rPr lang="en-US" smtClean="0"/>
              <a:t>METASTATIC SKCM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Univariate survival models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794" y="1807029"/>
            <a:ext cx="356559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0754" y="1807028"/>
            <a:ext cx="356559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Background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Multivariate survival models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4" b="67373"/>
          <a:stretch/>
        </p:blipFill>
        <p:spPr>
          <a:xfrm>
            <a:off x="1404876" y="1355296"/>
            <a:ext cx="2213027" cy="2597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8" b="33410"/>
          <a:stretch/>
        </p:blipFill>
        <p:spPr>
          <a:xfrm>
            <a:off x="5255195" y="1284514"/>
            <a:ext cx="6493981" cy="2668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7" b="1006"/>
          <a:stretch/>
        </p:blipFill>
        <p:spPr>
          <a:xfrm>
            <a:off x="5324205" y="4120233"/>
            <a:ext cx="6493982" cy="259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4" b="67373"/>
          <a:stretch/>
        </p:blipFill>
        <p:spPr>
          <a:xfrm>
            <a:off x="417796" y="4094273"/>
            <a:ext cx="4187189" cy="26257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756150" y="140057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74041" y="390960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Risk of death</a:t>
            </a: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9502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14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3789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96550" y="4351564"/>
            <a:ext cx="0" cy="236849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65450" y="1625600"/>
            <a:ext cx="0" cy="2320950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177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Not statistically significant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018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4806950"/>
            <a:ext cx="10058400" cy="1310821"/>
          </a:xfrm>
        </p:spPr>
        <p:txBody>
          <a:bodyPr/>
          <a:lstStyle/>
          <a:p>
            <a:r>
              <a:rPr lang="en-US" smtClean="0"/>
              <a:t>Marker genes expression</a:t>
            </a:r>
          </a:p>
          <a:p>
            <a:pPr lvl="1"/>
            <a:r>
              <a:rPr lang="en-US" smtClean="0"/>
              <a:t>Correlates with metastatic potential score</a:t>
            </a:r>
          </a:p>
          <a:p>
            <a:pPr lvl="1"/>
            <a:r>
              <a:rPr lang="en-US" smtClean="0"/>
              <a:t>Few correlations with signatures in TCGA cohorts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NER / MMR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48711"/>
              </p:ext>
            </p:extLst>
          </p:nvPr>
        </p:nvGraphicFramePr>
        <p:xfrm>
          <a:off x="3462019" y="1225641"/>
          <a:ext cx="5328921" cy="3139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76307">
                  <a:extLst>
                    <a:ext uri="{9D8B030D-6E8A-4147-A177-3AD203B41FA5}">
                      <a16:colId xmlns:a16="http://schemas.microsoft.com/office/drawing/2014/main" val="677342261"/>
                    </a:ext>
                  </a:extLst>
                </a:gridCol>
                <a:gridCol w="1776307">
                  <a:extLst>
                    <a:ext uri="{9D8B030D-6E8A-4147-A177-3AD203B41FA5}">
                      <a16:colId xmlns:a16="http://schemas.microsoft.com/office/drawing/2014/main" val="3279508539"/>
                    </a:ext>
                  </a:extLst>
                </a:gridCol>
                <a:gridCol w="1776307">
                  <a:extLst>
                    <a:ext uri="{9D8B030D-6E8A-4147-A177-3AD203B41FA5}">
                      <a16:colId xmlns:a16="http://schemas.microsoft.com/office/drawing/2014/main" val="3275317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Nuclotide</a:t>
                      </a:r>
                      <a:r>
                        <a:rPr lang="en-US" baseline="0" smtClean="0"/>
                        <a:t> excision repair (NER)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Mismatch repair (MMR)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Others</a:t>
                      </a:r>
                      <a:r>
                        <a:rPr lang="en-US" baseline="0" smtClean="0"/>
                        <a:t> with t</a:t>
                      </a:r>
                      <a:r>
                        <a:rPr lang="en-US" smtClean="0"/>
                        <a:t>ranscriptional strand bias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19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smtClean="0">
                          <a:solidFill>
                            <a:srgbClr val="0070C0"/>
                          </a:solidFill>
                        </a:rPr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6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 smtClean="0">
                          <a:solidFill>
                            <a:srgbClr val="0070C0"/>
                          </a:solidFill>
                        </a:rPr>
                        <a:t>S7</a:t>
                      </a:r>
                      <a:endParaRPr lang="en-US" b="1" u="none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smtClean="0">
                          <a:solidFill>
                            <a:srgbClr val="0070C0"/>
                          </a:solidFill>
                        </a:rPr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 smtClean="0">
                          <a:solidFill>
                            <a:srgbClr val="0070C0"/>
                          </a:solidFill>
                        </a:rPr>
                        <a:t>S11</a:t>
                      </a:r>
                      <a:endParaRPr lang="en-US" b="1" u="none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S12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0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smtClean="0">
                          <a:solidFill>
                            <a:srgbClr val="0070C0"/>
                          </a:solidFill>
                        </a:rPr>
                        <a:t>S23</a:t>
                      </a:r>
                      <a:endParaRPr lang="en-US" b="1" u="none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3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S27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7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8" b="50000"/>
          <a:stretch/>
        </p:blipFill>
        <p:spPr>
          <a:xfrm>
            <a:off x="6300754" y="1807027"/>
            <a:ext cx="5015231" cy="4041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6" b="50371"/>
          <a:stretch/>
        </p:blipFill>
        <p:spPr>
          <a:xfrm>
            <a:off x="630862" y="1884849"/>
            <a:ext cx="5031753" cy="400506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7859" y="1274552"/>
            <a:ext cx="4937760" cy="532477"/>
          </a:xfrm>
        </p:spPr>
        <p:txBody>
          <a:bodyPr/>
          <a:lstStyle/>
          <a:p>
            <a:pPr algn="ctr"/>
            <a:r>
              <a:rPr lang="en-US" smtClean="0"/>
              <a:t>Disease progression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611620" y="1274552"/>
            <a:ext cx="4937760" cy="532477"/>
          </a:xfrm>
        </p:spPr>
        <p:txBody>
          <a:bodyPr/>
          <a:lstStyle/>
          <a:p>
            <a:pPr algn="ctr"/>
            <a:r>
              <a:rPr lang="en-US" smtClean="0"/>
              <a:t>Cohort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models in combined cohort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794" y="1807029"/>
            <a:ext cx="356559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0754" y="1807028"/>
            <a:ext cx="356559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63" y="1827643"/>
            <a:ext cx="7903538" cy="41348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28959" y="1338052"/>
            <a:ext cx="4937760" cy="532477"/>
          </a:xfrm>
        </p:spPr>
        <p:txBody>
          <a:bodyPr/>
          <a:lstStyle/>
          <a:p>
            <a:pPr algn="ctr"/>
            <a:r>
              <a:rPr lang="en-US" smtClean="0"/>
              <a:t>Disease progression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models in combined cohort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3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Without treatment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b="50370"/>
          <a:stretch/>
        </p:blipFill>
        <p:spPr>
          <a:xfrm>
            <a:off x="958245" y="1284513"/>
            <a:ext cx="10336470" cy="483325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81600" y="1316264"/>
            <a:ext cx="0" cy="480150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381750" y="1322614"/>
            <a:ext cx="0" cy="47416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556500" y="1322614"/>
            <a:ext cx="0" cy="47416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417300" y="96242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10735191" y="347145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Risk of death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Not statistically significant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49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With treatment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3"/>
          <a:stretch/>
        </p:blipFill>
        <p:spPr>
          <a:xfrm>
            <a:off x="988766" y="1284514"/>
            <a:ext cx="10275428" cy="483325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962400" y="1322614"/>
            <a:ext cx="0" cy="474798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731250" y="1322614"/>
            <a:ext cx="0" cy="4795157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518650" y="1322614"/>
            <a:ext cx="0" cy="4795157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1417300" y="96242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735191" y="347145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Risk of death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Not statistically significant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859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252"/>
            <a:ext cx="12169757" cy="3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 smtClean="0"/>
              <a:t>Some </a:t>
            </a:r>
            <a:r>
              <a:rPr lang="en-US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TCGA limitations</a:t>
            </a:r>
          </a:p>
          <a:p>
            <a:pPr lvl="1"/>
            <a:r>
              <a:rPr lang="en-US" smtClean="0"/>
              <a:t>Small sample </a:t>
            </a:r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Lack </a:t>
            </a:r>
            <a:r>
              <a:rPr lang="en-US" smtClean="0"/>
              <a:t>of </a:t>
            </a:r>
            <a:r>
              <a:rPr lang="en-US" smtClean="0"/>
              <a:t>matched samples</a:t>
            </a:r>
            <a:endParaRPr lang="en-US" dirty="0" smtClean="0"/>
          </a:p>
          <a:p>
            <a:pPr lvl="1"/>
            <a:r>
              <a:rPr lang="en-US" dirty="0" smtClean="0"/>
              <a:t>No matched control data</a:t>
            </a:r>
          </a:p>
          <a:p>
            <a:pPr lvl="1"/>
            <a:r>
              <a:rPr lang="en-US" smtClean="0"/>
              <a:t>Non-uniform and missing clinical </a:t>
            </a:r>
            <a:r>
              <a:rPr lang="en-US" smtClean="0"/>
              <a:t>annotations</a:t>
            </a:r>
          </a:p>
          <a:p>
            <a:pPr lvl="1"/>
            <a:r>
              <a:rPr lang="en-US" smtClean="0"/>
              <a:t>Whole exome sequencing</a:t>
            </a:r>
            <a:endParaRPr lang="en-US" smtClean="0"/>
          </a:p>
          <a:p>
            <a:r>
              <a:rPr lang="en-US" smtClean="0"/>
              <a:t>ICGC lack of expression data</a:t>
            </a:r>
          </a:p>
          <a:p>
            <a:r>
              <a:rPr lang="en-US" smtClean="0"/>
              <a:t>TCGA and ICGC data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Replication in larger cohorts</a:t>
            </a:r>
          </a:p>
          <a:p>
            <a:pPr lvl="1"/>
            <a:r>
              <a:rPr lang="en-US" smtClean="0"/>
              <a:t>Better clinical data annotation</a:t>
            </a:r>
          </a:p>
          <a:p>
            <a:pPr lvl="1"/>
            <a:r>
              <a:rPr lang="en-US" smtClean="0"/>
              <a:t>Uniformalized data acquisition methods</a:t>
            </a:r>
          </a:p>
          <a:p>
            <a:pPr lvl="1"/>
            <a:r>
              <a:rPr lang="en-US" smtClean="0"/>
              <a:t>More complete survival annotation</a:t>
            </a:r>
          </a:p>
          <a:p>
            <a:r>
              <a:rPr lang="en-US" smtClean="0"/>
              <a:t>Metastatic scoring in SKCM with more specific marker genes</a:t>
            </a:r>
          </a:p>
          <a:p>
            <a:r>
              <a:rPr lang="en-US" smtClean="0"/>
              <a:t>Comparison with new mutational signatures (Alexandrov et al., 2018)</a:t>
            </a:r>
          </a:p>
          <a:p>
            <a:r>
              <a:rPr lang="en-US" smtClean="0"/>
              <a:t>Chromosomal instability</a:t>
            </a:r>
          </a:p>
          <a:p>
            <a:r>
              <a:rPr lang="en-US" smtClean="0"/>
              <a:t>Comparison with cancer in other tissues</a:t>
            </a:r>
          </a:p>
          <a:p>
            <a:pPr lvl="1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research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 smtClean="0"/>
              <a:t>Alexandrov </a:t>
            </a:r>
            <a:r>
              <a:rPr lang="en-US" sz="1800" dirty="0"/>
              <a:t>LB, Nik-Zainal S, Wedge DC, et al. Signatures of mutational processes in human cancer. </a:t>
            </a:r>
            <a:r>
              <a:rPr lang="en-US" sz="1800" i="1" dirty="0"/>
              <a:t>Nature</a:t>
            </a:r>
            <a:r>
              <a:rPr lang="en-US" sz="1800" dirty="0"/>
              <a:t>. 2013;500(7463):415-421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Arrangoiz </a:t>
            </a:r>
            <a:r>
              <a:rPr lang="en-US" sz="1800" dirty="0"/>
              <a:t>R. Melanoma Review: Epidemiology, Risk Factors, Diagnosis and Staging. </a:t>
            </a:r>
            <a:r>
              <a:rPr lang="en-US" sz="1800" i="1" dirty="0"/>
              <a:t>J Cancer Treat Res</a:t>
            </a:r>
            <a:r>
              <a:rPr lang="en-US" sz="1800" dirty="0"/>
              <a:t>. 2016;4(1):1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Forbes </a:t>
            </a:r>
            <a:r>
              <a:rPr lang="en-US" sz="1800" dirty="0"/>
              <a:t>SA, Bindal N, Bamford S, et al. COSMIC : mining complete cancer genomes in the Catalogue of Somatic Mutations in Cancer. 2018;39(October 2010):945-950.</a:t>
            </a:r>
            <a:endParaRPr lang="en-US" sz="1800" dirty="0" smtClean="0"/>
          </a:p>
          <a:p>
            <a:r>
              <a:rPr lang="en-US" sz="1800" dirty="0" smtClean="0"/>
              <a:t>Lambert </a:t>
            </a:r>
            <a:r>
              <a:rPr lang="en-US" sz="1800" dirty="0"/>
              <a:t>AW, Pattabiraman DR, Weinberg RA. Emerging Biological Principles of Metastasis. </a:t>
            </a:r>
            <a:r>
              <a:rPr lang="en-US" sz="1800" i="1" dirty="0"/>
              <a:t>Cell</a:t>
            </a:r>
            <a:r>
              <a:rPr lang="en-US" sz="1800" dirty="0"/>
              <a:t>. 2017;168(4):</a:t>
            </a:r>
            <a:r>
              <a:rPr lang="en-US" sz="1800"/>
              <a:t>670-691</a:t>
            </a:r>
            <a:r>
              <a:rPr lang="en-US" sz="1800" smtClean="0"/>
              <a:t>.</a:t>
            </a:r>
          </a:p>
          <a:p>
            <a:r>
              <a:rPr lang="en-US" sz="1800"/>
              <a:t>Lo, J.A., Fisher, D.E., 2014. The melanoma revolution: From UV carcinogenesis to a new era in therapeutics. Science (80-. ). 346, 945–949. https</a:t>
            </a:r>
            <a:r>
              <a:rPr lang="en-US" sz="1800"/>
              <a:t>://</a:t>
            </a:r>
            <a:r>
              <a:rPr lang="en-US" sz="1800" smtClean="0"/>
              <a:t>doi.org/10.1126/science.1253735</a:t>
            </a:r>
            <a:endParaRPr lang="en-US" sz="1800" dirty="0" smtClean="0"/>
          </a:p>
          <a:p>
            <a:r>
              <a:rPr lang="en-US" sz="1800" dirty="0" smtClean="0"/>
              <a:t>Sandru </a:t>
            </a:r>
            <a:r>
              <a:rPr lang="en-US" sz="1800" dirty="0"/>
              <a:t>A, Voinea S, Panaitescu E, Blidaru A. Survival rates of patients with metastatic malignant melanoma. </a:t>
            </a:r>
            <a:r>
              <a:rPr lang="en-US" sz="1800" i="1" dirty="0"/>
              <a:t>J Med Life</a:t>
            </a:r>
            <a:r>
              <a:rPr lang="en-US" sz="1800" dirty="0"/>
              <a:t>. 2014;7(4):</a:t>
            </a:r>
            <a:r>
              <a:rPr lang="en-US" sz="1800"/>
              <a:t>572-576</a:t>
            </a:r>
            <a:r>
              <a:rPr lang="en-US" sz="1800" smtClean="0"/>
              <a:t>.</a:t>
            </a:r>
          </a:p>
          <a:p>
            <a:r>
              <a:rPr lang="en-US" sz="1800"/>
              <a:t>US Department of Health and Human Services, 2014. Figure 3, Age-Adjusted Melanoma Incidence Rates, Actual and Projected, by Sex, 1975–2020, in: The Surgeon General’s Call to Action to Prevent Skin Cancer. Office of the Surgeon General (US), Washington (DC).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55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728568"/>
            <a:ext cx="4371867" cy="4389203"/>
          </a:xfrm>
        </p:spPr>
        <p:txBody>
          <a:bodyPr/>
          <a:lstStyle/>
          <a:p>
            <a:r>
              <a:rPr lang="en-US" smtClean="0"/>
              <a:t>Leading cause of death</a:t>
            </a:r>
          </a:p>
          <a:p>
            <a:r>
              <a:rPr lang="en-US" smtClean="0"/>
              <a:t>Seeding from primary tumor</a:t>
            </a:r>
          </a:p>
          <a:p>
            <a:r>
              <a:rPr lang="en-US" smtClean="0"/>
              <a:t>Immune recruitment and metastatic niche formation</a:t>
            </a:r>
          </a:p>
          <a:p>
            <a:r>
              <a:rPr lang="en-US" smtClean="0"/>
              <a:t>Colonization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Metastasis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906" y="1728568"/>
            <a:ext cx="6424329" cy="3573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9005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</a:rPr>
              <a:t>(Lambert, 2017)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Rising incidence</a:t>
            </a:r>
          </a:p>
          <a:p>
            <a:r>
              <a:rPr lang="en-US"/>
              <a:t>Subtypes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 smtClean="0"/>
              <a:t>5-year survival</a:t>
            </a:r>
          </a:p>
          <a:p>
            <a:pPr lvl="1"/>
            <a:r>
              <a:rPr lang="en-US" smtClean="0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 smtClean="0">
                <a:solidFill>
                  <a:schemeClr val="accent1"/>
                </a:solidFill>
              </a:rPr>
              <a:t>Metastatic: 49%</a:t>
            </a:r>
          </a:p>
          <a:p>
            <a:r>
              <a:rPr lang="en-US"/>
              <a:t>Pathways involved in: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Cell growth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Survival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Proliferation</a:t>
            </a:r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68" y="1149215"/>
            <a:ext cx="5789415" cy="285852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Melanoma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2132" r="2065" b="1100"/>
          <a:stretch/>
        </p:blipFill>
        <p:spPr>
          <a:xfrm>
            <a:off x="9518563" y="4369122"/>
            <a:ext cx="2560320" cy="1879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946" r="5863"/>
          <a:stretch/>
        </p:blipFill>
        <p:spPr>
          <a:xfrm>
            <a:off x="6609332" y="4381025"/>
            <a:ext cx="2560319" cy="18675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92225" y="4007738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Cutaneous</a:t>
            </a:r>
            <a:endParaRPr 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4350" y="4049933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Uveal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42294" y="6455394"/>
            <a:ext cx="7349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>
                <a:solidFill>
                  <a:schemeClr val="bg1"/>
                </a:solidFill>
              </a:rPr>
              <a:t>(US Department of Health and Human Services, 2014; Arrangoiz et al., 2016)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Rising incidence</a:t>
            </a:r>
          </a:p>
          <a:p>
            <a:r>
              <a:rPr lang="en-US"/>
              <a:t>Subtypes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/>
              <a:t>5-year survival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Metastatic: 49%</a:t>
            </a:r>
          </a:p>
          <a:p>
            <a:r>
              <a:rPr lang="en-US"/>
              <a:t>Pathways involved in: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Cell growth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Survival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Proliferation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Therapies</a:t>
            </a:r>
          </a:p>
          <a:p>
            <a:pPr lvl="1"/>
            <a:r>
              <a:rPr lang="en-US" smtClean="0">
                <a:solidFill>
                  <a:schemeClr val="accent1"/>
                </a:solidFill>
              </a:rPr>
              <a:t>Surgery</a:t>
            </a:r>
          </a:p>
          <a:p>
            <a:pPr lvl="1"/>
            <a:r>
              <a:rPr lang="en-US" smtClean="0">
                <a:solidFill>
                  <a:schemeClr val="accent1"/>
                </a:solidFill>
              </a:rPr>
              <a:t>Chemotherapy</a:t>
            </a:r>
          </a:p>
          <a:p>
            <a:pPr lvl="1"/>
            <a:r>
              <a:rPr lang="en-US" smtClean="0">
                <a:solidFill>
                  <a:schemeClr val="accent1"/>
                </a:solidFill>
              </a:rPr>
              <a:t>Radiotherapy</a:t>
            </a:r>
          </a:p>
          <a:p>
            <a:pPr lvl="1"/>
            <a:r>
              <a:rPr lang="en-US" smtClean="0">
                <a:solidFill>
                  <a:schemeClr val="accent1"/>
                </a:solidFill>
              </a:rPr>
              <a:t>Targeted therapies</a:t>
            </a:r>
          </a:p>
          <a:p>
            <a:pPr lvl="1"/>
            <a:r>
              <a:rPr lang="en-US" smtClean="0">
                <a:solidFill>
                  <a:schemeClr val="accent1"/>
                </a:solidFill>
              </a:rPr>
              <a:t>Immune-checkpoint therapies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Melanoma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540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</a:rPr>
              <a:t>(Lo and Fisher, 2014)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4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"/>
          <a:stretch/>
        </p:blipFill>
        <p:spPr>
          <a:xfrm>
            <a:off x="6096000" y="1098390"/>
            <a:ext cx="5059680" cy="522391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035038" y="1098390"/>
            <a:ext cx="5271317" cy="520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Context-specific somatic mutations</a:t>
            </a:r>
          </a:p>
          <a:p>
            <a:pPr lvl="1"/>
            <a:r>
              <a:rPr lang="en-US"/>
              <a:t>Two adjacent bases are important</a:t>
            </a:r>
          </a:p>
          <a:p>
            <a:pPr lvl="1"/>
            <a:r>
              <a:rPr lang="en-US"/>
              <a:t>Example:              T[</a:t>
            </a:r>
            <a:r>
              <a:rPr lang="en-US">
                <a:solidFill>
                  <a:srgbClr val="FF0000"/>
                </a:solidFill>
              </a:rPr>
              <a:t>C</a:t>
            </a:r>
            <a:r>
              <a:rPr lang="en-US"/>
              <a:t>]C    &gt;    T[</a:t>
            </a:r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/>
              <a:t>]C  </a:t>
            </a:r>
          </a:p>
          <a:p>
            <a:r>
              <a:rPr lang="en-US"/>
              <a:t>Associated to risk factors</a:t>
            </a:r>
          </a:p>
          <a:p>
            <a:r>
              <a:rPr lang="en-US"/>
              <a:t>COSMIC </a:t>
            </a:r>
            <a:br>
              <a:rPr lang="en-US"/>
            </a:br>
            <a:r>
              <a:rPr lang="en-US" sz="1600" u="sng">
                <a:solidFill>
                  <a:schemeClr val="accent2">
                    <a:lumMod val="75000"/>
                  </a:schemeClr>
                </a:solidFill>
              </a:rPr>
              <a:t>https://cancer.sanger.ac.uk/cosmic/signatures </a:t>
            </a:r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Mutational signatures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19005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>
                <a:solidFill>
                  <a:schemeClr val="bg1"/>
                </a:solidFill>
              </a:rPr>
              <a:t>(Forbes et al., 2018)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79440"/>
            <a:ext cx="12192000" cy="262359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707900" y="2664386"/>
            <a:ext cx="3835880" cy="648030"/>
            <a:chOff x="6707899" y="2759269"/>
            <a:chExt cx="3835880" cy="648030"/>
          </a:xfrm>
        </p:grpSpPr>
        <p:sp>
          <p:nvSpPr>
            <p:cNvPr id="18" name="Rectangular Callout 17"/>
            <p:cNvSpPr/>
            <p:nvPr/>
          </p:nvSpPr>
          <p:spPr>
            <a:xfrm>
              <a:off x="6707899" y="2759269"/>
              <a:ext cx="3835879" cy="648030"/>
            </a:xfrm>
            <a:prstGeom prst="wedgeRectCallout">
              <a:avLst>
                <a:gd name="adj1" fmla="val -20383"/>
                <a:gd name="adj2" fmla="val 96223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07900" y="2759269"/>
              <a:ext cx="3835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mtClean="0"/>
                <a:t>UV LIGHT EXPOSURE</a:t>
              </a:r>
              <a:endParaRPr lang="en-US" sz="3200" b="1"/>
            </a:p>
          </p:txBody>
        </p:sp>
      </p:grpSp>
    </p:spTree>
    <p:extLst>
      <p:ext uri="{BB962C8B-B14F-4D97-AF65-F5344CB8AC3E}">
        <p14:creationId xmlns:p14="http://schemas.microsoft.com/office/powerpoint/2010/main" val="15438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 smtClean="0"/>
              <a:t>Aims &amp; methods overview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982" y="1359832"/>
            <a:ext cx="7816996" cy="45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284514"/>
            <a:ext cx="10058400" cy="4982936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The Cancer Genome Atlas (TCGA)</a:t>
            </a:r>
          </a:p>
          <a:p>
            <a:pPr lvl="1"/>
            <a:r>
              <a:rPr lang="en-US" smtClean="0"/>
              <a:t>Whole exome sequencing</a:t>
            </a:r>
          </a:p>
          <a:p>
            <a:pPr lvl="1"/>
            <a:r>
              <a:rPr lang="en-US" smtClean="0"/>
              <a:t>Clinical data</a:t>
            </a:r>
          </a:p>
          <a:p>
            <a:pPr lvl="1"/>
            <a:r>
              <a:rPr lang="en-US" smtClean="0"/>
              <a:t>Gene expression data</a:t>
            </a:r>
          </a:p>
          <a:p>
            <a:pPr lvl="1"/>
            <a:r>
              <a:rPr lang="en-US" smtClean="0"/>
              <a:t>Two cohorts</a:t>
            </a:r>
          </a:p>
          <a:p>
            <a:pPr lvl="2"/>
            <a:r>
              <a:rPr lang="en-US" smtClean="0"/>
              <a:t>Skin cutaneous melanoma (SKCM)</a:t>
            </a:r>
          </a:p>
          <a:p>
            <a:pPr lvl="2"/>
            <a:r>
              <a:rPr lang="en-US" smtClean="0"/>
              <a:t>Uveal melanoma (UVM)</a:t>
            </a:r>
          </a:p>
          <a:p>
            <a:r>
              <a:rPr lang="en-US" smtClean="0"/>
              <a:t>Validation dataset – International Cancer Genome Consortium (ICGC)</a:t>
            </a:r>
          </a:p>
          <a:p>
            <a:pPr lvl="1"/>
            <a:r>
              <a:rPr lang="en-US" smtClean="0"/>
              <a:t>Whole genome sequencing</a:t>
            </a:r>
          </a:p>
          <a:p>
            <a:pPr lvl="1"/>
            <a:r>
              <a:rPr lang="en-US" smtClean="0"/>
              <a:t>Two cohorts</a:t>
            </a:r>
          </a:p>
          <a:p>
            <a:pPr lvl="2"/>
            <a:r>
              <a:rPr lang="en-US" smtClean="0"/>
              <a:t>Australian melanoma (MELA-AU)</a:t>
            </a:r>
          </a:p>
          <a:p>
            <a:pPr lvl="2"/>
            <a:r>
              <a:rPr lang="en-US" smtClean="0"/>
              <a:t>Brazilian skin adenocarcinoma (SKCA-BR)</a:t>
            </a:r>
          </a:p>
          <a:p>
            <a:pPr lvl="2"/>
            <a:endParaRPr lang="en-US" smtClean="0"/>
          </a:p>
          <a:p>
            <a:r>
              <a:rPr lang="en-US" smtClean="0"/>
              <a:t>Analyzed using R packages specific for these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Methods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09" y="4153353"/>
            <a:ext cx="3412721" cy="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097280" y="2966982"/>
                <a:ext cx="10058400" cy="840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/>
                        <m:t>Metastatic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potential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score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/>
                            <m:t>Avg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/>
                            <m:t>Avg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genes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966982"/>
                <a:ext cx="10058400" cy="8404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2845</TotalTime>
  <Words>692</Words>
  <Application>Microsoft Office PowerPoint</Application>
  <PresentationFormat>Widescreen</PresentationFormat>
  <Paragraphs>219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Characterization of mutational processes affecting metastatic transformation in melanoma and the impact on therapy effectiveness</vt:lpstr>
      <vt:lpstr>Background</vt:lpstr>
      <vt:lpstr>Metastasis</vt:lpstr>
      <vt:lpstr>Melanoma</vt:lpstr>
      <vt:lpstr>Melanoma</vt:lpstr>
      <vt:lpstr>Mutational signatures</vt:lpstr>
      <vt:lpstr>Aims &amp; methods overview</vt:lpstr>
      <vt:lpstr> Methods</vt:lpstr>
      <vt:lpstr>Metastatic scoring</vt:lpstr>
      <vt:lpstr>Results</vt:lpstr>
      <vt:lpstr>Mutational signatures</vt:lpstr>
      <vt:lpstr>Top 5 contributors</vt:lpstr>
      <vt:lpstr>PowerPoint Presentation</vt:lpstr>
      <vt:lpstr>Metastatic score correlates (primary SKCM)</vt:lpstr>
      <vt:lpstr>Metastatic score correlates (primary SKCM)</vt:lpstr>
      <vt:lpstr>Metastatic score correlates (primary SKCM)</vt:lpstr>
      <vt:lpstr>Metastatic score correlates (all samples)</vt:lpstr>
      <vt:lpstr>Metastatic potential vs. survival</vt:lpstr>
      <vt:lpstr>Univariate survival models</vt:lpstr>
      <vt:lpstr>Multivariate survival models</vt:lpstr>
      <vt:lpstr>NER / MMR</vt:lpstr>
      <vt:lpstr>Survival models in combined cohort</vt:lpstr>
      <vt:lpstr>Survival models in combined cohort</vt:lpstr>
      <vt:lpstr>Without treatment</vt:lpstr>
      <vt:lpstr>With treatment</vt:lpstr>
      <vt:lpstr>Conclusion</vt:lpstr>
      <vt:lpstr>Some limitations</vt:lpstr>
      <vt:lpstr>Future research</vt:lpstr>
      <vt:lpstr>References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introduction</dc:title>
  <dc:creator>Laura Vo Ngoc</dc:creator>
  <cp:lastModifiedBy>Laura Vo Ngoc</cp:lastModifiedBy>
  <cp:revision>93</cp:revision>
  <dcterms:created xsi:type="dcterms:W3CDTF">2018-06-03T14:59:34Z</dcterms:created>
  <dcterms:modified xsi:type="dcterms:W3CDTF">2018-08-23T13:37:47Z</dcterms:modified>
</cp:coreProperties>
</file>